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7" r:id="rId2"/>
    <p:sldId id="369" r:id="rId3"/>
    <p:sldId id="370" r:id="rId4"/>
    <p:sldId id="371" r:id="rId5"/>
    <p:sldId id="372" r:id="rId6"/>
    <p:sldId id="373" r:id="rId7"/>
    <p:sldId id="374" r:id="rId8"/>
    <p:sldId id="375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90" r:id="rId24"/>
    <p:sldId id="392" r:id="rId25"/>
    <p:sldId id="393" r:id="rId26"/>
    <p:sldId id="394" r:id="rId27"/>
    <p:sldId id="395" r:id="rId28"/>
    <p:sldId id="396" r:id="rId29"/>
    <p:sldId id="397" r:id="rId30"/>
    <p:sldId id="399" r:id="rId31"/>
    <p:sldId id="400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6"/>
    <p:restoredTop sz="75916"/>
  </p:normalViewPr>
  <p:slideViewPr>
    <p:cSldViewPr snapToGrid="0" snapToObjects="1" showGuides="1">
      <p:cViewPr varScale="1">
        <p:scale>
          <a:sx n="117" d="100"/>
          <a:sy n="117" d="100"/>
        </p:scale>
        <p:origin x="122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1192-60FE-C343-BA91-45A5A69E44F1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AAEDE-D86F-5A45-AC1F-6A06F6D01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3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ubcategorization_frame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Valency_(linguistics)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933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doesn’t fall have an</a:t>
            </a:r>
            <a:r>
              <a:rPr lang="en-US" baseline="0" dirty="0"/>
              <a:t> Arg0?  No proto-agent!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0297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MNR:</a:t>
            </a:r>
            <a:r>
              <a:rPr lang="en-US" baseline="0" dirty="0"/>
              <a:t> manner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0017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 addition to arguments</a:t>
            </a:r>
            <a:r>
              <a:rPr lang="en-US" altLang="zh-CN" baseline="0" dirty="0"/>
              <a:t> (roles)</a:t>
            </a:r>
            <a:endParaRPr lang="en-US" altLang="zh-CN" dirty="0"/>
          </a:p>
          <a:p>
            <a:r>
              <a:rPr lang="en-US" altLang="zh-CN" dirty="0"/>
              <a:t>MNR:</a:t>
            </a:r>
            <a:r>
              <a:rPr lang="en-US" altLang="zh-CN" baseline="0" dirty="0"/>
              <a:t> manner</a:t>
            </a:r>
          </a:p>
          <a:p>
            <a:r>
              <a:rPr lang="en-US" baseline="0" dirty="0"/>
              <a:t>PRP: pronoun </a:t>
            </a:r>
            <a:r>
              <a:rPr lang="en-US" dirty="0"/>
              <a:t>personal</a:t>
            </a:r>
          </a:p>
          <a:p>
            <a:r>
              <a:rPr lang="en-US" dirty="0"/>
              <a:t>Cause clauses (CAU)</a:t>
            </a:r>
          </a:p>
          <a:p>
            <a:r>
              <a:rPr lang="en-US" dirty="0"/>
              <a:t>REC: Reciprocals</a:t>
            </a:r>
          </a:p>
          <a:p>
            <a:r>
              <a:rPr lang="en-US" dirty="0"/>
              <a:t>Adverbials (ADV).</a:t>
            </a:r>
          </a:p>
          <a:p>
            <a:r>
              <a:rPr lang="en-US" dirty="0"/>
              <a:t>PRD: secondary predication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618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analysts have been expecting a GM-Jaguar pack that would give the U.S. car maker an eventual 30% stake in the British company.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368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6049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They</a:t>
            </a:r>
            <a:r>
              <a:rPr lang="en-US" baseline="0" dirty="0"/>
              <a:t> push the </a:t>
            </a:r>
            <a:r>
              <a:rPr lang="en-US" baseline="0"/>
              <a:t>paper falling from the table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5731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inheritance relation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61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Abstraction</a:t>
            </a:r>
            <a:r>
              <a:rPr lang="en-US" altLang="zh-CN" baseline="0" dirty="0"/>
              <a:t> brings generalization.</a:t>
            </a:r>
            <a:endParaRPr lang="en-US" altLang="zh-CN" dirty="0"/>
          </a:p>
          <a:p>
            <a:r>
              <a:rPr lang="en-US" altLang="zh-CN" dirty="0"/>
              <a:t>Agent: voluntarily involved in an event.</a:t>
            </a:r>
            <a:endParaRPr lang="en-US" dirty="0"/>
          </a:p>
          <a:p>
            <a:r>
              <a:rPr lang="en-US" dirty="0"/>
              <a:t>Proto-agent: </a:t>
            </a:r>
          </a:p>
          <a:p>
            <a:r>
              <a:rPr lang="en-US" dirty="0"/>
              <a:t>— optional involvement in the event or state</a:t>
            </a:r>
          </a:p>
          <a:p>
            <a:r>
              <a:rPr lang="en-US" dirty="0"/>
              <a:t>— sentience (and/or perception)</a:t>
            </a:r>
          </a:p>
          <a:p>
            <a:r>
              <a:rPr lang="en-US" dirty="0"/>
              <a:t>— causing an event or change of state in another participant</a:t>
            </a:r>
          </a:p>
          <a:p>
            <a:r>
              <a:rPr lang="en-US" dirty="0"/>
              <a:t>— movement (relative to the position of another participant)</a:t>
            </a:r>
          </a:p>
          <a:p>
            <a:r>
              <a:rPr lang="en-US" dirty="0"/>
              <a:t>— (exists independently of the event named by the verb)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777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12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Semantic roles are not the only</a:t>
            </a:r>
            <a:r>
              <a:rPr lang="en-US" baseline="0" dirty="0"/>
              <a:t> abstract meaning representation.</a:t>
            </a:r>
          </a:p>
          <a:p>
            <a:r>
              <a:rPr lang="en-US" baseline="0" dirty="0"/>
              <a:t>Event representation: problems.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2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included</a:t>
            </a:r>
            <a:r>
              <a:rPr lang="en-US" baseline="0" dirty="0"/>
              <a:t> in the thematic roles? (which roles?)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377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Represent the</a:t>
            </a:r>
            <a:r>
              <a:rPr lang="en-US" baseline="0" dirty="0"/>
              <a:t> </a:t>
            </a:r>
            <a:r>
              <a:rPr lang="en-US" dirty="0"/>
              <a:t>predicate-argument structure (predicate and possible arguments. argument can</a:t>
            </a:r>
            <a:r>
              <a:rPr lang="en-US" baseline="0" dirty="0"/>
              <a:t> all appear or just partially appear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47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Definition: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diathesis alternation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verb alternation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phenomena that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same verb can be used in different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Subcategorization frame"/>
              </a:rPr>
              <a:t>subcategorization frames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 with different 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valency</a:t>
            </a:r>
            <a:endParaRPr lang="en-US" sz="1200" b="0" i="0" u="non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Very common (make</a:t>
            </a:r>
            <a:r>
              <a:rPr lang="en-US" sz="1200" b="0" i="0" u="non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languages intriguing)</a:t>
            </a:r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961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dirty="0"/>
              <a:t>Intermediary:</a:t>
            </a:r>
            <a:r>
              <a:rPr lang="en-US" sz="1200" b="0" baseline="0" dirty="0"/>
              <a:t> actually do something (used by the agent)</a:t>
            </a:r>
            <a:endParaRPr lang="en-US" sz="1200" b="0" dirty="0"/>
          </a:p>
          <a:p>
            <a:r>
              <a:rPr lang="en-US" sz="1200" b="0" i="0" dirty="0"/>
              <a:t>Enabling: help agent</a:t>
            </a:r>
            <a:r>
              <a:rPr lang="en-US" sz="1200" b="0" i="0" baseline="0" dirty="0"/>
              <a:t> to do something</a:t>
            </a:r>
            <a:r>
              <a:rPr lang="en-US" sz="1200" b="0" i="0" dirty="0"/>
              <a:t> </a:t>
            </a:r>
            <a:endParaRPr lang="en-US" b="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182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92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3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2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45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B922-9D4A-0E44-99E0-2940F5A9A893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framenet2.icsi.berkeley.edu/fnReports/data/frame/Change_position_on_a_scale.x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15: Semantic Role Labeling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slides from Dan </a:t>
            </a:r>
            <a:r>
              <a:rPr lang="en-US" dirty="0" err="1"/>
              <a:t>Jurafsky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USC CSCI 544: Applied Natural Language Processing</a:t>
            </a:r>
          </a:p>
          <a:p>
            <a:r>
              <a:rPr lang="en-US" dirty="0"/>
              <a:t>Jonathan May -- 梅約納</a:t>
            </a:r>
          </a:p>
          <a:p>
            <a:r>
              <a:rPr lang="en-US" dirty="0" err="1"/>
              <a:t>Nanyun</a:t>
            </a:r>
            <a:r>
              <a:rPr lang="en-US" dirty="0"/>
              <a:t> (Violet) Peng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zh-CN" altLang="en-US" dirty="0"/>
              <a:t>彭楠赟</a:t>
            </a:r>
            <a:endParaRPr lang="en-US" dirty="0"/>
          </a:p>
          <a:p>
            <a:r>
              <a:rPr lang="en-US" dirty="0"/>
              <a:t>October 17, 2018</a:t>
            </a:r>
          </a:p>
        </p:txBody>
      </p:sp>
    </p:spTree>
    <p:extLst>
      <p:ext uri="{BB962C8B-B14F-4D97-AF65-F5344CB8AC3E}">
        <p14:creationId xmlns:p14="http://schemas.microsoft.com/office/powerpoint/2010/main" val="1838790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69261"/>
            <a:ext cx="9956800" cy="990600"/>
          </a:xfrm>
        </p:spPr>
        <p:txBody>
          <a:bodyPr/>
          <a:lstStyle/>
          <a:p>
            <a:r>
              <a:rPr lang="en-US" dirty="0"/>
              <a:t>Thematic grid, case frame, </a:t>
            </a:r>
            <a:r>
              <a:rPr lang="en-US" dirty="0" err="1"/>
              <a:t>θ</a:t>
            </a:r>
            <a:r>
              <a:rPr lang="en-US" dirty="0"/>
              <a:t>-grid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77" y="2583977"/>
            <a:ext cx="5334000" cy="361335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97600" y="1967707"/>
            <a:ext cx="599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thematic grid, case frame, </a:t>
            </a:r>
            <a:r>
              <a:rPr lang="en-US" sz="2400" b="1" dirty="0" err="1"/>
              <a:t>θ</a:t>
            </a:r>
            <a:r>
              <a:rPr lang="en-US" sz="2400" b="1" dirty="0"/>
              <a:t>-grid</a:t>
            </a:r>
            <a:endParaRPr lang="en-US" sz="2400" dirty="0"/>
          </a:p>
          <a:p>
            <a:r>
              <a:rPr lang="en-US" sz="2400" dirty="0"/>
              <a:t>Break:</a:t>
            </a:r>
          </a:p>
          <a:p>
            <a:r>
              <a:rPr lang="en-US" sz="2400" dirty="0"/>
              <a:t>    AGENT, THEME, INSTRUMENT.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712" y="4518325"/>
            <a:ext cx="5538907" cy="11029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000" y="2015068"/>
            <a:ext cx="3513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 usages of “break”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36267" y="3962401"/>
            <a:ext cx="2462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Some realizations:</a:t>
            </a:r>
          </a:p>
        </p:txBody>
      </p:sp>
    </p:spTree>
    <p:extLst>
      <p:ext uri="{BB962C8B-B14F-4D97-AF65-F5344CB8AC3E}">
        <p14:creationId xmlns:p14="http://schemas.microsoft.com/office/powerpoint/2010/main" val="489358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Diathesis alternations (or verb alternation)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4064000"/>
            <a:ext cx="11379200" cy="2471711"/>
          </a:xfrm>
        </p:spPr>
        <p:txBody>
          <a:bodyPr/>
          <a:lstStyle/>
          <a:p>
            <a:pPr marL="0" indent="0">
              <a:buNone/>
            </a:pPr>
            <a:r>
              <a:rPr lang="en-US" sz="2667" b="1" dirty="0">
                <a:highlight>
                  <a:srgbClr val="FFFF00"/>
                </a:highlight>
              </a:rPr>
              <a:t>Dative alternation</a:t>
            </a:r>
            <a:r>
              <a:rPr lang="en-US" sz="2667" dirty="0"/>
              <a:t>: particular semantic classes of verbs, “verbs of future having” (</a:t>
            </a:r>
            <a:r>
              <a:rPr lang="en-US" sz="2667" i="1" dirty="0"/>
              <a:t>advance</a:t>
            </a:r>
            <a:r>
              <a:rPr lang="en-US" sz="2667" dirty="0"/>
              <a:t>, </a:t>
            </a:r>
            <a:r>
              <a:rPr lang="en-US" sz="2667" i="1" dirty="0"/>
              <a:t>allocate</a:t>
            </a:r>
            <a:r>
              <a:rPr lang="en-US" sz="2667" dirty="0"/>
              <a:t>, </a:t>
            </a:r>
            <a:r>
              <a:rPr lang="en-US" sz="2667" i="1" dirty="0"/>
              <a:t>offer</a:t>
            </a:r>
            <a:r>
              <a:rPr lang="en-US" sz="2667" dirty="0"/>
              <a:t>, </a:t>
            </a:r>
            <a:r>
              <a:rPr lang="en-US" sz="2667" i="1" dirty="0"/>
              <a:t>owe</a:t>
            </a:r>
            <a:r>
              <a:rPr lang="en-US" sz="2667" dirty="0"/>
              <a:t>), “send verbs” (</a:t>
            </a:r>
            <a:r>
              <a:rPr lang="en-US" sz="2667" i="1" dirty="0"/>
              <a:t>forward</a:t>
            </a:r>
            <a:r>
              <a:rPr lang="en-US" sz="2667" dirty="0"/>
              <a:t>, </a:t>
            </a:r>
            <a:r>
              <a:rPr lang="en-US" sz="2667" i="1" dirty="0"/>
              <a:t>hand</a:t>
            </a:r>
            <a:r>
              <a:rPr lang="en-US" sz="2667" dirty="0"/>
              <a:t>, </a:t>
            </a:r>
            <a:r>
              <a:rPr lang="en-US" sz="2667" i="1" dirty="0"/>
              <a:t>mail</a:t>
            </a:r>
            <a:r>
              <a:rPr lang="en-US" sz="2667" dirty="0"/>
              <a:t>), “verbs of throwing” (</a:t>
            </a:r>
            <a:r>
              <a:rPr lang="en-US" sz="2667" i="1" dirty="0"/>
              <a:t>kick</a:t>
            </a:r>
            <a:r>
              <a:rPr lang="en-US" sz="2667" dirty="0"/>
              <a:t>, </a:t>
            </a:r>
            <a:r>
              <a:rPr lang="en-US" sz="2667" i="1" dirty="0"/>
              <a:t>pass</a:t>
            </a:r>
            <a:r>
              <a:rPr lang="en-US" sz="2667" dirty="0"/>
              <a:t>, </a:t>
            </a:r>
            <a:r>
              <a:rPr lang="en-US" sz="2667" i="1" dirty="0"/>
              <a:t>throw</a:t>
            </a:r>
            <a:r>
              <a:rPr lang="en-US" sz="2667" dirty="0"/>
              <a:t>), etc.</a:t>
            </a:r>
          </a:p>
          <a:p>
            <a:pPr marL="0" indent="0">
              <a:buNone/>
            </a:pPr>
            <a:r>
              <a:rPr lang="en-US" sz="2667" b="1" dirty="0"/>
              <a:t>Levin (1993): </a:t>
            </a:r>
            <a:r>
              <a:rPr lang="en-US" sz="2667" dirty="0"/>
              <a:t>47 semantic classes (“</a:t>
            </a:r>
            <a:r>
              <a:rPr lang="en-US" sz="2667" b="1" dirty="0"/>
              <a:t>Levin classes</a:t>
            </a:r>
            <a:r>
              <a:rPr lang="en-US" sz="2667" dirty="0"/>
              <a:t>”) for 3100 English verbs and alternations. In online resource </a:t>
            </a:r>
            <a:r>
              <a:rPr lang="en-US" sz="2667" dirty="0" err="1"/>
              <a:t>VerbNet</a:t>
            </a:r>
            <a:r>
              <a:rPr lang="en-US" sz="2667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7" y="1852083"/>
            <a:ext cx="4774880" cy="20743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38802" y="1904364"/>
            <a:ext cx="6502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Break: </a:t>
            </a:r>
            <a:r>
              <a:rPr lang="en-US" sz="2400" dirty="0"/>
              <a:t>AGENT, INSTRUMENT, or THEME as subject</a:t>
            </a:r>
          </a:p>
          <a:p>
            <a:pPr lvl="1"/>
            <a:endParaRPr lang="en-US" sz="2400" dirty="0"/>
          </a:p>
          <a:p>
            <a:r>
              <a:rPr lang="en-US" sz="2400" i="1" dirty="0"/>
              <a:t>Give:  </a:t>
            </a:r>
            <a:r>
              <a:rPr lang="en-US" sz="2400" dirty="0"/>
              <a:t>THEME and GOAL in either order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28248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Thematic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676400"/>
            <a:ext cx="11379200" cy="50546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Hard to create </a:t>
            </a:r>
            <a:r>
              <a:rPr lang="en-US" dirty="0">
                <a:solidFill>
                  <a:srgbClr val="0070C0"/>
                </a:solidFill>
              </a:rPr>
              <a:t>standard set </a:t>
            </a:r>
            <a:r>
              <a:rPr lang="en-US" dirty="0">
                <a:highlight>
                  <a:srgbClr val="FFFF00"/>
                </a:highlight>
              </a:rPr>
              <a:t>of roles or formally define them</a:t>
            </a:r>
          </a:p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Often roles need to be fragmented to be defined</a:t>
            </a:r>
            <a:r>
              <a:rPr lang="en-US" dirty="0"/>
              <a:t> (hard to decide the correct granularity).</a:t>
            </a:r>
          </a:p>
          <a:p>
            <a:pPr marL="609585" lvl="1" indent="0">
              <a:buNone/>
            </a:pPr>
            <a:r>
              <a:rPr lang="en-US" sz="3200" dirty="0"/>
              <a:t>Levin and Rappaport </a:t>
            </a:r>
            <a:r>
              <a:rPr lang="en-US" sz="3200" dirty="0" err="1"/>
              <a:t>Hovav</a:t>
            </a:r>
            <a:r>
              <a:rPr lang="en-US" sz="3200" dirty="0"/>
              <a:t> (2015): two kinds of </a:t>
            </a:r>
            <a:r>
              <a:rPr lang="en-US" sz="3200" cap="small" dirty="0"/>
              <a:t>instruments</a:t>
            </a:r>
            <a:endParaRPr lang="en-US" sz="3200" dirty="0"/>
          </a:p>
          <a:p>
            <a:pPr marL="1523962" lvl="3" indent="0">
              <a:buNone/>
            </a:pPr>
            <a:r>
              <a:rPr lang="en-US" sz="3200" b="1" dirty="0">
                <a:highlight>
                  <a:srgbClr val="FFFF00"/>
                </a:highlight>
              </a:rPr>
              <a:t>intermediary</a:t>
            </a:r>
            <a:r>
              <a:rPr lang="en-US" sz="3200" b="1" i="1" dirty="0">
                <a:highlight>
                  <a:srgbClr val="FFFF00"/>
                </a:highlight>
              </a:rPr>
              <a:t> </a:t>
            </a:r>
            <a:r>
              <a:rPr lang="en-US" sz="3200" b="1" dirty="0">
                <a:highlight>
                  <a:srgbClr val="FFFF00"/>
                </a:highlight>
              </a:rPr>
              <a:t>instruments </a:t>
            </a:r>
            <a:r>
              <a:rPr lang="en-US" sz="3200" dirty="0"/>
              <a:t>that can appear as subjects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The cook opened the jar with the new gadget.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The new gadget opened the jar. </a:t>
            </a:r>
          </a:p>
          <a:p>
            <a:pPr marL="1523962" lvl="3" indent="0">
              <a:buNone/>
            </a:pPr>
            <a:r>
              <a:rPr lang="en-US" sz="3200" b="1" dirty="0">
                <a:highlight>
                  <a:srgbClr val="FFFF00"/>
                </a:highlight>
              </a:rPr>
              <a:t>enabling instruments </a:t>
            </a:r>
            <a:r>
              <a:rPr lang="en-US" sz="3200" dirty="0"/>
              <a:t>that cannot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Shelly ate the sliced banana with a fork.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*The fork ate the sliced banana. 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3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1320800"/>
          </a:xfrm>
        </p:spPr>
        <p:txBody>
          <a:bodyPr/>
          <a:lstStyle/>
          <a:p>
            <a:r>
              <a:rPr lang="en-US" dirty="0"/>
              <a:t>Alternatives to thematic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828800"/>
            <a:ext cx="10464800" cy="4445000"/>
          </a:xfrm>
        </p:spPr>
        <p:txBody>
          <a:bodyPr/>
          <a:lstStyle/>
          <a:p>
            <a:pPr marL="609585" indent="-609585">
              <a:buFont typeface="+mj-lt"/>
              <a:buAutoNum type="arabicPeriod"/>
            </a:pPr>
            <a:r>
              <a:rPr lang="en-US" b="1" dirty="0">
                <a:highlight>
                  <a:srgbClr val="FFFF00"/>
                </a:highlight>
              </a:rPr>
              <a:t>Fewer roles</a:t>
            </a:r>
            <a:r>
              <a:rPr lang="en-US" dirty="0"/>
              <a:t>: generalized semantic roles, defined as prototypes (</a:t>
            </a:r>
            <a:r>
              <a:rPr lang="en-US" dirty="0" err="1"/>
              <a:t>Dowty</a:t>
            </a:r>
            <a:r>
              <a:rPr lang="en-US" dirty="0"/>
              <a:t> 1991)</a:t>
            </a:r>
          </a:p>
          <a:p>
            <a:pPr marL="609585" lvl="1" indent="0">
              <a:buNone/>
            </a:pPr>
            <a:r>
              <a:rPr lang="en-US" dirty="0"/>
              <a:t>PROTO-AGENT </a:t>
            </a:r>
          </a:p>
          <a:p>
            <a:pPr marL="609585" lvl="1" indent="0">
              <a:buNone/>
            </a:pPr>
            <a:r>
              <a:rPr lang="en-US" dirty="0"/>
              <a:t>PROTO-PATIENT </a:t>
            </a:r>
          </a:p>
          <a:p>
            <a:pPr marL="609585" lvl="1" indent="0">
              <a:buNone/>
            </a:pPr>
            <a:endParaRPr lang="en-US" dirty="0"/>
          </a:p>
          <a:p>
            <a:pPr marL="609585" indent="-609585">
              <a:buFont typeface="+mj-lt"/>
              <a:buAutoNum type="arabicPeriod"/>
            </a:pPr>
            <a:endParaRPr lang="en-US" b="1" dirty="0"/>
          </a:p>
          <a:p>
            <a:pPr marL="609585" indent="-609585">
              <a:buFont typeface="+mj-lt"/>
              <a:buAutoNum type="arabicPeriod"/>
            </a:pPr>
            <a:r>
              <a:rPr lang="en-US" b="1" dirty="0">
                <a:highlight>
                  <a:srgbClr val="FFFF00"/>
                </a:highlight>
              </a:rPr>
              <a:t>More roles</a:t>
            </a:r>
            <a:r>
              <a:rPr lang="en-US" dirty="0"/>
              <a:t>: Define roles specific to a group of predicates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1" y="6273800"/>
            <a:ext cx="5080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25011" y="4915111"/>
            <a:ext cx="1449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0635FF"/>
                </a:solidFill>
              </a:rPr>
              <a:t>FrameNet</a:t>
            </a:r>
            <a:endParaRPr lang="en-US" sz="2400" b="1" dirty="0">
              <a:solidFill>
                <a:srgbClr val="0635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40001" y="3445320"/>
            <a:ext cx="1421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0635FF"/>
                </a:solidFill>
              </a:rPr>
              <a:t>PropBank</a:t>
            </a:r>
            <a:endParaRPr lang="en-US" sz="2400" b="1" dirty="0">
              <a:solidFill>
                <a:srgbClr val="063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275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Proposition Bank (</a:t>
            </a:r>
            <a:r>
              <a:rPr lang="en-US" sz="48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PropBank</a:t>
            </a: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8423258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PropBank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Martha Palmer, Daniel </a:t>
            </a:r>
            <a:r>
              <a:rPr lang="en-US" dirty="0" err="1"/>
              <a:t>Gildea</a:t>
            </a:r>
            <a:r>
              <a:rPr lang="en-US" dirty="0"/>
              <a:t>, and Paul Kingsbury. 2005. The Proposition Bank: An Annotated Corpus of Semantic Roles. </a:t>
            </a:r>
            <a:r>
              <a:rPr lang="en-US" i="1" dirty="0"/>
              <a:t>Computational Linguistics</a:t>
            </a:r>
            <a:r>
              <a:rPr lang="en-US" dirty="0"/>
              <a:t>, 31(1):71–106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739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6800" y="198279"/>
            <a:ext cx="7213600" cy="990600"/>
          </a:xfrm>
        </p:spPr>
        <p:txBody>
          <a:bodyPr/>
          <a:lstStyle/>
          <a:p>
            <a:r>
              <a:rPr lang="en-US" dirty="0" err="1"/>
              <a:t>PropBank</a:t>
            </a:r>
            <a:r>
              <a:rPr lang="en-US" dirty="0"/>
              <a:t>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4023" y="1701800"/>
            <a:ext cx="9448800" cy="4038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Proto-Agent</a:t>
            </a:r>
          </a:p>
          <a:p>
            <a:pPr lvl="1"/>
            <a:r>
              <a:rPr lang="en-US" dirty="0"/>
              <a:t>Volitional involvement in event or state</a:t>
            </a:r>
          </a:p>
          <a:p>
            <a:pPr lvl="1"/>
            <a:r>
              <a:rPr lang="en-US" dirty="0"/>
              <a:t>Sentience (and/or perception)</a:t>
            </a:r>
          </a:p>
          <a:p>
            <a:pPr lvl="1"/>
            <a:r>
              <a:rPr lang="en-US" dirty="0"/>
              <a:t>Causes an event or change of state in another participant </a:t>
            </a:r>
          </a:p>
          <a:p>
            <a:pPr lvl="1"/>
            <a:r>
              <a:rPr lang="en-US" dirty="0"/>
              <a:t>Movement (relative to position of another participant)</a:t>
            </a:r>
          </a:p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Proto-Patient</a:t>
            </a:r>
          </a:p>
          <a:p>
            <a:pPr lvl="1"/>
            <a:r>
              <a:rPr lang="en-US" dirty="0"/>
              <a:t>Undergoes change of state</a:t>
            </a:r>
          </a:p>
          <a:p>
            <a:pPr lvl="1"/>
            <a:r>
              <a:rPr lang="en-US" dirty="0"/>
              <a:t>Causally affected by another participant</a:t>
            </a:r>
          </a:p>
          <a:p>
            <a:pPr lvl="1"/>
            <a:r>
              <a:rPr lang="en-US" dirty="0"/>
              <a:t>Stationary relative to movement of another participant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620000" y="942658"/>
            <a:ext cx="2954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Following </a:t>
            </a:r>
            <a:r>
              <a:rPr lang="en-US" sz="2400" dirty="0" err="1"/>
              <a:t>Dowty</a:t>
            </a:r>
            <a:r>
              <a:rPr lang="en-US" sz="2400" dirty="0"/>
              <a:t> 1991</a:t>
            </a:r>
          </a:p>
        </p:txBody>
      </p:sp>
    </p:spTree>
    <p:extLst>
      <p:ext uri="{BB962C8B-B14F-4D97-AF65-F5344CB8AC3E}">
        <p14:creationId xmlns:p14="http://schemas.microsoft.com/office/powerpoint/2010/main" val="717377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177800"/>
            <a:ext cx="9956800" cy="990600"/>
          </a:xfrm>
        </p:spPr>
        <p:txBody>
          <a:bodyPr/>
          <a:lstStyle/>
          <a:p>
            <a:r>
              <a:rPr lang="en-US" dirty="0" err="1"/>
              <a:t>PropBank</a:t>
            </a:r>
            <a:r>
              <a:rPr lang="en-US" dirty="0"/>
              <a:t>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01800"/>
            <a:ext cx="11379200" cy="4038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Following </a:t>
            </a:r>
            <a:r>
              <a:rPr lang="en-US" dirty="0" err="1"/>
              <a:t>Dowty</a:t>
            </a:r>
            <a:r>
              <a:rPr lang="en-US" dirty="0"/>
              <a:t> 1991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Role definitions determined verb by verb, with respect to the other roles 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Semantic roles in </a:t>
            </a:r>
            <a:r>
              <a:rPr lang="en-US" dirty="0" err="1">
                <a:highlight>
                  <a:srgbClr val="FFFF00"/>
                </a:highlight>
              </a:rPr>
              <a:t>PropBank</a:t>
            </a:r>
            <a:r>
              <a:rPr lang="en-US" dirty="0">
                <a:highlight>
                  <a:srgbClr val="FFFF00"/>
                </a:highlight>
              </a:rPr>
              <a:t> are thus </a:t>
            </a:r>
            <a:r>
              <a:rPr lang="en-US" i="1" dirty="0">
                <a:solidFill>
                  <a:srgbClr val="0070C0"/>
                </a:solidFill>
              </a:rPr>
              <a:t>verb-sense specific</a:t>
            </a:r>
            <a:r>
              <a:rPr lang="en-US" dirty="0"/>
              <a:t>.</a:t>
            </a:r>
          </a:p>
          <a:p>
            <a:r>
              <a:rPr lang="en-US" dirty="0"/>
              <a:t>Each verb sense has </a:t>
            </a:r>
            <a:r>
              <a:rPr lang="en-US" dirty="0">
                <a:solidFill>
                  <a:srgbClr val="0070C0"/>
                </a:solidFill>
              </a:rPr>
              <a:t>numbered argument</a:t>
            </a:r>
            <a:r>
              <a:rPr lang="en-US" dirty="0"/>
              <a:t>: Arg0, Arg1, Arg2,…</a:t>
            </a:r>
          </a:p>
          <a:p>
            <a:pPr marL="457189" lvl="1" indent="0">
              <a:buNone/>
            </a:pPr>
            <a:r>
              <a:rPr lang="en-US" dirty="0"/>
              <a:t>Arg0: PROTO-AGENT</a:t>
            </a:r>
          </a:p>
          <a:p>
            <a:pPr marL="457189" lvl="1" indent="0">
              <a:buNone/>
            </a:pPr>
            <a:r>
              <a:rPr lang="en-US" dirty="0"/>
              <a:t>Arg1: PROTO-PATIENT</a:t>
            </a:r>
          </a:p>
          <a:p>
            <a:pPr marL="457189" lvl="1" indent="0">
              <a:buNone/>
            </a:pPr>
            <a:r>
              <a:rPr lang="en-US" dirty="0"/>
              <a:t>Arg2: usually: </a:t>
            </a:r>
            <a:r>
              <a:rPr lang="en-US" dirty="0" err="1"/>
              <a:t>benefactive</a:t>
            </a:r>
            <a:r>
              <a:rPr lang="en-US" dirty="0"/>
              <a:t>, instrument, attribute, or end state</a:t>
            </a:r>
          </a:p>
          <a:p>
            <a:pPr marL="457189" lvl="1" indent="0">
              <a:buNone/>
            </a:pPr>
            <a:r>
              <a:rPr lang="en-US" dirty="0"/>
              <a:t>Arg3: usually: start point, </a:t>
            </a:r>
            <a:r>
              <a:rPr lang="en-US" dirty="0" err="1"/>
              <a:t>benefactive</a:t>
            </a:r>
            <a:r>
              <a:rPr lang="en-US" dirty="0"/>
              <a:t>, instrument, or attribute</a:t>
            </a:r>
          </a:p>
          <a:p>
            <a:pPr marL="457189" lvl="1" indent="0">
              <a:buNone/>
            </a:pPr>
            <a:r>
              <a:rPr lang="en-US" dirty="0"/>
              <a:t>Arg4 the end point</a:t>
            </a:r>
          </a:p>
          <a:p>
            <a:pPr marL="457189" lvl="1" indent="0">
              <a:buNone/>
            </a:pPr>
            <a:r>
              <a:rPr lang="en-US" i="1" dirty="0"/>
              <a:t>(Arg2-Arg4 are not really that consistent, causes a problem for labeling)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1" y="6273800"/>
            <a:ext cx="5080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280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1931" y="-63500"/>
            <a:ext cx="5222244" cy="990600"/>
          </a:xfrm>
        </p:spPr>
        <p:txBody>
          <a:bodyPr/>
          <a:lstStyle/>
          <a:p>
            <a:r>
              <a:rPr lang="en-US" dirty="0" err="1"/>
              <a:t>PropBank</a:t>
            </a:r>
            <a:r>
              <a:rPr lang="en-US" dirty="0"/>
              <a:t> Frame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1" y="431801"/>
            <a:ext cx="8656193" cy="3170767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1" y="3704168"/>
            <a:ext cx="9940396" cy="302683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117600" y="3704168"/>
            <a:ext cx="711200" cy="43603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524000" y="76200"/>
            <a:ext cx="203200" cy="711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953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381001"/>
            <a:ext cx="9956800" cy="753852"/>
          </a:xfrm>
        </p:spPr>
        <p:txBody>
          <a:bodyPr/>
          <a:lstStyle/>
          <a:p>
            <a:r>
              <a:rPr lang="en-US" dirty="0"/>
              <a:t>Advantage of a </a:t>
            </a:r>
            <a:r>
              <a:rPr lang="en-US" dirty="0" err="1"/>
              <a:t>ProbBank</a:t>
            </a:r>
            <a:r>
              <a:rPr lang="en-US" dirty="0"/>
              <a:t> Labeling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933" y="1397001"/>
            <a:ext cx="6942667" cy="286762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auto">
          <a:xfrm>
            <a:off x="2336800" y="1564011"/>
            <a:ext cx="778933" cy="442589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5128557"/>
            <a:ext cx="10186872" cy="155164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06401" y="4250857"/>
            <a:ext cx="8532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This would allow us to see the commonalities in these 3 sentences:</a:t>
            </a:r>
          </a:p>
        </p:txBody>
      </p:sp>
    </p:spTree>
    <p:extLst>
      <p:ext uri="{BB962C8B-B14F-4D97-AF65-F5344CB8AC3E}">
        <p14:creationId xmlns:p14="http://schemas.microsoft.com/office/powerpoint/2010/main" val="576989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Role Labeling</a:t>
            </a:r>
          </a:p>
        </p:txBody>
      </p:sp>
      <p:pic>
        <p:nvPicPr>
          <p:cNvPr id="5" name="Content Placeholder 4" descr="whodidwhattowom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208" b="-30208"/>
          <a:stretch>
            <a:fillRect/>
          </a:stretch>
        </p:blipFill>
        <p:spPr>
          <a:xfrm>
            <a:off x="406400" y="1295400"/>
            <a:ext cx="11379200" cy="4445000"/>
          </a:xfrm>
        </p:spPr>
      </p:pic>
      <p:sp>
        <p:nvSpPr>
          <p:cNvPr id="6" name="TextBox 5"/>
          <p:cNvSpPr txBox="1"/>
          <p:nvPr/>
        </p:nvSpPr>
        <p:spPr>
          <a:xfrm>
            <a:off x="1625600" y="4953001"/>
            <a:ext cx="9200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Agent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0" y="4953001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54401" y="4953001"/>
            <a:ext cx="1358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Predicate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32801" y="4953001"/>
            <a:ext cx="1245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11203541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89" y="0"/>
            <a:ext cx="11006111" cy="1498600"/>
          </a:xfrm>
        </p:spPr>
        <p:txBody>
          <a:bodyPr/>
          <a:lstStyle/>
          <a:p>
            <a:r>
              <a:rPr lang="en-US" dirty="0"/>
              <a:t>Modifiers or adjuncts of the predicate: </a:t>
            </a:r>
            <a:r>
              <a:rPr lang="en-US" dirty="0" err="1"/>
              <a:t>Arg</a:t>
            </a:r>
            <a:r>
              <a:rPr lang="en-US" dirty="0"/>
              <a:t>-M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049" y="2047557"/>
            <a:ext cx="9390303" cy="304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85949" y="2022158"/>
            <a:ext cx="1090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Times New Roman" charset="0"/>
                <a:ea typeface="Times New Roman" charset="0"/>
                <a:cs typeface="Times New Roman" charset="0"/>
              </a:rPr>
              <a:t>ArgM</a:t>
            </a:r>
            <a:r>
              <a:rPr lang="en-US" sz="2400" b="1" dirty="0">
                <a:latin typeface="Times New Roman" charset="0"/>
                <a:ea typeface="Times New Roman" charset="0"/>
                <a:cs typeface="Times New Roman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568465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363200" cy="482600"/>
          </a:xfrm>
        </p:spPr>
        <p:txBody>
          <a:bodyPr>
            <a:normAutofit fontScale="90000"/>
          </a:bodyPr>
          <a:lstStyle/>
          <a:p>
            <a:r>
              <a:rPr lang="en-US" sz="3733" dirty="0" err="1"/>
              <a:t>PropBanking</a:t>
            </a:r>
            <a:r>
              <a:rPr lang="en-US" sz="3733" dirty="0"/>
              <a:t> a Sentence</a:t>
            </a:r>
          </a:p>
        </p:txBody>
      </p:sp>
      <p:pic>
        <p:nvPicPr>
          <p:cNvPr id="5" name="Content Placeholder 4" descr="palmer1propbank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783" r="-25783"/>
          <a:stretch>
            <a:fillRect/>
          </a:stretch>
        </p:blipFill>
        <p:spPr>
          <a:xfrm>
            <a:off x="-780288" y="1295400"/>
            <a:ext cx="13720064" cy="5359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245600" y="650558"/>
            <a:ext cx="2751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Martha Palmer 2013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3333" y="1701801"/>
            <a:ext cx="1453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/>
              <a:t>sample </a:t>
            </a:r>
          </a:p>
          <a:p>
            <a:r>
              <a:rPr lang="en-US" sz="2400" dirty="0"/>
              <a:t>parse tree</a:t>
            </a:r>
          </a:p>
        </p:txBody>
      </p:sp>
    </p:spTree>
    <p:extLst>
      <p:ext uri="{BB962C8B-B14F-4D97-AF65-F5344CB8AC3E}">
        <p14:creationId xmlns:p14="http://schemas.microsoft.com/office/powerpoint/2010/main" val="83365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47821"/>
            <a:ext cx="9956800" cy="668179"/>
          </a:xfrm>
        </p:spPr>
        <p:txBody>
          <a:bodyPr/>
          <a:lstStyle/>
          <a:p>
            <a:r>
              <a:rPr lang="en-US" sz="3733"/>
              <a:t>The </a:t>
            </a:r>
            <a:r>
              <a:rPr lang="en-US" sz="3733" dirty="0"/>
              <a:t>same parse tree </a:t>
            </a:r>
            <a:r>
              <a:rPr lang="en-US" sz="3733" dirty="0" err="1"/>
              <a:t>PropBanked</a:t>
            </a:r>
            <a:endParaRPr lang="en-US" sz="3733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8" y="1176989"/>
            <a:ext cx="9689525" cy="547781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064403" y="816346"/>
            <a:ext cx="2751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Martha Palmer 2013</a:t>
            </a:r>
          </a:p>
        </p:txBody>
      </p:sp>
    </p:spTree>
    <p:extLst>
      <p:ext uri="{BB962C8B-B14F-4D97-AF65-F5344CB8AC3E}">
        <p14:creationId xmlns:p14="http://schemas.microsoft.com/office/powerpoint/2010/main" val="1076625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Annotated </a:t>
            </a:r>
            <a:r>
              <a:rPr lang="en-US" dirty="0" err="1"/>
              <a:t>PropBank</a:t>
            </a:r>
            <a:r>
              <a:rPr lang="en-US" dirty="0"/>
              <a:t>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616200"/>
            <a:ext cx="7213600" cy="3048000"/>
          </a:xfrm>
        </p:spPr>
        <p:txBody>
          <a:bodyPr/>
          <a:lstStyle/>
          <a:p>
            <a:r>
              <a:rPr lang="en-US" dirty="0"/>
              <a:t>Penn English </a:t>
            </a:r>
            <a:r>
              <a:rPr lang="en-US" dirty="0" err="1"/>
              <a:t>TreeBank</a:t>
            </a:r>
            <a:r>
              <a:rPr lang="en-US" dirty="0"/>
              <a:t>, </a:t>
            </a:r>
          </a:p>
          <a:p>
            <a:pPr marL="0" indent="0">
              <a:buNone/>
            </a:pPr>
            <a:r>
              <a:rPr lang="en-US" dirty="0"/>
              <a:t>                </a:t>
            </a:r>
            <a:r>
              <a:rPr lang="en-US" dirty="0" err="1"/>
              <a:t>OntoNotes</a:t>
            </a:r>
            <a:r>
              <a:rPr lang="en-US" dirty="0"/>
              <a:t> 5.0. </a:t>
            </a:r>
          </a:p>
          <a:p>
            <a:pPr lvl="1"/>
            <a:r>
              <a:rPr lang="en-US" dirty="0"/>
              <a:t> Total ~2 million words</a:t>
            </a:r>
          </a:p>
          <a:p>
            <a:r>
              <a:rPr lang="en-US" dirty="0"/>
              <a:t>Penn Chinese </a:t>
            </a:r>
            <a:r>
              <a:rPr lang="en-US" dirty="0" err="1"/>
              <a:t>TreeBank</a:t>
            </a:r>
            <a:endParaRPr lang="en-US" dirty="0"/>
          </a:p>
          <a:p>
            <a:r>
              <a:rPr lang="en-US" dirty="0"/>
              <a:t>Hindi/Urdu </a:t>
            </a:r>
            <a:r>
              <a:rPr lang="en-US" dirty="0" err="1"/>
              <a:t>PropBank</a:t>
            </a:r>
            <a:endParaRPr lang="en-US" dirty="0"/>
          </a:p>
          <a:p>
            <a:r>
              <a:rPr lang="en-US" dirty="0"/>
              <a:t>Arabic </a:t>
            </a:r>
            <a:r>
              <a:rPr lang="en-US" dirty="0" err="1"/>
              <a:t>PropBank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200" y="2717800"/>
            <a:ext cx="5046133" cy="2844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2082" y="1719646"/>
            <a:ext cx="44609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2013 Verb </a:t>
            </a:r>
            <a:r>
              <a:rPr lang="en-US" sz="2400"/>
              <a:t>Frames Coverage </a:t>
            </a:r>
          </a:p>
          <a:p>
            <a:r>
              <a:rPr lang="en-US" sz="2400" dirty="0"/>
              <a:t>Count of word sense (lexical units)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0426" y="6196225"/>
            <a:ext cx="44907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From Martha Palmer 2013 Tutorial</a:t>
            </a:r>
          </a:p>
        </p:txBody>
      </p:sp>
    </p:spTree>
    <p:extLst>
      <p:ext uri="{BB962C8B-B14F-4D97-AF65-F5344CB8AC3E}">
        <p14:creationId xmlns:p14="http://schemas.microsoft.com/office/powerpoint/2010/main" val="143350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FrameNet</a:t>
            </a:r>
            <a:endParaRPr lang="en-US" sz="48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611281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597" y="0"/>
            <a:ext cx="11171003" cy="149860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Capturing descriptions of the same event by different nouns/verbs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7" y="2514601"/>
            <a:ext cx="8812068" cy="150283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20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FrameNet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379200" cy="4775200"/>
          </a:xfrm>
        </p:spPr>
        <p:txBody>
          <a:bodyPr/>
          <a:lstStyle/>
          <a:p>
            <a:r>
              <a:rPr lang="en-US" dirty="0"/>
              <a:t>Baker et al. 1998, Fillmore et al. 2003, Fillmore and Baker 2009, </a:t>
            </a:r>
            <a:r>
              <a:rPr lang="en-US" dirty="0" err="1"/>
              <a:t>Ruppenhofer</a:t>
            </a:r>
            <a:r>
              <a:rPr lang="en-US" dirty="0"/>
              <a:t> et al. 2006 </a:t>
            </a:r>
          </a:p>
          <a:p>
            <a:r>
              <a:rPr lang="en-US" dirty="0">
                <a:highlight>
                  <a:srgbClr val="FFFF00"/>
                </a:highlight>
              </a:rPr>
              <a:t>Roles in </a:t>
            </a:r>
            <a:r>
              <a:rPr lang="en-US" dirty="0" err="1">
                <a:highlight>
                  <a:srgbClr val="FFFF00"/>
                </a:highlight>
              </a:rPr>
              <a:t>PropBank</a:t>
            </a:r>
            <a:r>
              <a:rPr lang="en-US" dirty="0">
                <a:highlight>
                  <a:srgbClr val="FFFF00"/>
                </a:highlight>
              </a:rPr>
              <a:t> are specific to a verb</a:t>
            </a:r>
          </a:p>
          <a:p>
            <a:r>
              <a:rPr lang="en-US" dirty="0">
                <a:highlight>
                  <a:srgbClr val="FFFF00"/>
                </a:highlight>
              </a:rPr>
              <a:t>Role in </a:t>
            </a:r>
            <a:r>
              <a:rPr lang="en-US" dirty="0" err="1">
                <a:highlight>
                  <a:srgbClr val="FFFF00"/>
                </a:highlight>
              </a:rPr>
              <a:t>FrameNet</a:t>
            </a:r>
            <a:r>
              <a:rPr lang="en-US" dirty="0">
                <a:highlight>
                  <a:srgbClr val="FFFF00"/>
                </a:highlight>
              </a:rPr>
              <a:t> are specific to a </a:t>
            </a:r>
            <a:r>
              <a:rPr lang="en-US" b="1" dirty="0">
                <a:solidFill>
                  <a:srgbClr val="0070C0"/>
                </a:solidFill>
              </a:rPr>
              <a:t>frame</a:t>
            </a:r>
            <a:r>
              <a:rPr lang="en-US" b="1" dirty="0"/>
              <a:t>: </a:t>
            </a:r>
            <a:r>
              <a:rPr lang="en-US" dirty="0"/>
              <a:t>a</a:t>
            </a:r>
            <a:r>
              <a:rPr lang="en-US" b="1" dirty="0"/>
              <a:t> </a:t>
            </a:r>
            <a:r>
              <a:rPr lang="en-US" dirty="0"/>
              <a:t>knowledge structure that defines a set of frame-specific semantic roles, called</a:t>
            </a:r>
            <a:r>
              <a:rPr lang="en-US" b="1" dirty="0"/>
              <a:t> frame elements</a:t>
            </a:r>
            <a:r>
              <a:rPr lang="en-US" dirty="0"/>
              <a:t>, </a:t>
            </a:r>
          </a:p>
          <a:p>
            <a:pPr lvl="1"/>
            <a:r>
              <a:rPr lang="en-US" dirty="0"/>
              <a:t>includes </a:t>
            </a:r>
            <a:r>
              <a:rPr lang="en-US" i="1" dirty="0">
                <a:solidFill>
                  <a:srgbClr val="0070C0"/>
                </a:solidFill>
              </a:rPr>
              <a:t>a set of predicates</a:t>
            </a:r>
            <a:r>
              <a:rPr lang="en-US" dirty="0"/>
              <a:t> that use these roles</a:t>
            </a:r>
          </a:p>
          <a:p>
            <a:pPr lvl="1"/>
            <a:r>
              <a:rPr lang="en-US" dirty="0"/>
              <a:t>each word evokes a frame and profiles some aspect of the frame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5714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frame consists of words that indicate the change of an </a:t>
            </a:r>
            <a:r>
              <a:rPr lang="en-US" cap="small" dirty="0"/>
              <a:t>Item</a:t>
            </a:r>
            <a:r>
              <a:rPr lang="en-US" dirty="0"/>
              <a:t>’s position on a scale (the </a:t>
            </a:r>
            <a:r>
              <a:rPr lang="en-US" cap="small" dirty="0"/>
              <a:t>Attribute</a:t>
            </a:r>
            <a:r>
              <a:rPr lang="en-US" dirty="0"/>
              <a:t>) from a starting point (</a:t>
            </a:r>
            <a:r>
              <a:rPr lang="en-US" cap="small" dirty="0"/>
              <a:t>Initial value</a:t>
            </a:r>
            <a:r>
              <a:rPr lang="en-US" dirty="0"/>
              <a:t>) to an end point (</a:t>
            </a:r>
            <a:r>
              <a:rPr lang="en-US" cap="small" dirty="0"/>
              <a:t>Final value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288" y="3572933"/>
            <a:ext cx="8232913" cy="30056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2130287" y="3632200"/>
            <a:ext cx="711200" cy="1524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585031" y="5537200"/>
            <a:ext cx="1256456" cy="330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585031" y="6172200"/>
            <a:ext cx="1256456" cy="330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3400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144" y="2209800"/>
            <a:ext cx="11396869" cy="4064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842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1" y="1498601"/>
            <a:ext cx="10282865" cy="53593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30400" y="177800"/>
            <a:ext cx="9956800" cy="990600"/>
          </a:xfrm>
        </p:spPr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</p:spTree>
    <p:extLst>
      <p:ext uri="{BB962C8B-B14F-4D97-AF65-F5344CB8AC3E}">
        <p14:creationId xmlns:p14="http://schemas.microsoft.com/office/powerpoint/2010/main" val="168894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figure out that these have the same meaning?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1803400"/>
            <a:ext cx="10972800" cy="4445000"/>
          </a:xfrm>
        </p:spPr>
        <p:txBody>
          <a:bodyPr/>
          <a:lstStyle/>
          <a:p>
            <a:pPr marL="0" indent="0">
              <a:buNone/>
            </a:pPr>
            <a:r>
              <a:rPr lang="en-US" sz="4267" dirty="0"/>
              <a:t>XYZ corporation </a:t>
            </a:r>
            <a:r>
              <a:rPr lang="en-US" sz="4267" b="1" dirty="0"/>
              <a:t>bought</a:t>
            </a:r>
            <a:r>
              <a:rPr lang="en-US" sz="4267" dirty="0"/>
              <a:t> the stock.</a:t>
            </a:r>
          </a:p>
          <a:p>
            <a:pPr marL="0" indent="0">
              <a:buNone/>
            </a:pPr>
            <a:r>
              <a:rPr lang="en-US" sz="4267" dirty="0"/>
              <a:t>They </a:t>
            </a:r>
            <a:r>
              <a:rPr lang="en-US" sz="4267" b="1" dirty="0"/>
              <a:t>sold</a:t>
            </a:r>
            <a:r>
              <a:rPr lang="en-US" sz="4267" dirty="0"/>
              <a:t> the stock to XYZ corporation.</a:t>
            </a:r>
          </a:p>
          <a:p>
            <a:pPr marL="0" indent="0">
              <a:buNone/>
            </a:pPr>
            <a:r>
              <a:rPr lang="en-US" sz="4267" dirty="0"/>
              <a:t>The stock was </a:t>
            </a:r>
            <a:r>
              <a:rPr lang="en-US" sz="4267" b="1" dirty="0"/>
              <a:t>bought</a:t>
            </a:r>
            <a:r>
              <a:rPr lang="en-US" sz="4267" dirty="0"/>
              <a:t> by XYZ corporation.</a:t>
            </a:r>
          </a:p>
          <a:p>
            <a:pPr marL="0" indent="0">
              <a:buNone/>
            </a:pPr>
            <a:r>
              <a:rPr lang="en-US" sz="4267" dirty="0"/>
              <a:t>The </a:t>
            </a:r>
            <a:r>
              <a:rPr lang="en-US" sz="4267" b="1" dirty="0"/>
              <a:t>purchase</a:t>
            </a:r>
            <a:r>
              <a:rPr lang="en-US" sz="4267" dirty="0"/>
              <a:t> of the stock by XYZ corporation... </a:t>
            </a:r>
          </a:p>
          <a:p>
            <a:pPr marL="0" indent="0">
              <a:buNone/>
            </a:pPr>
            <a:r>
              <a:rPr lang="en-US" sz="4267" dirty="0"/>
              <a:t>The stock </a:t>
            </a:r>
            <a:r>
              <a:rPr lang="en-US" sz="4267" b="1" dirty="0"/>
              <a:t>purchase</a:t>
            </a:r>
            <a:r>
              <a:rPr lang="en-US" sz="4267" dirty="0"/>
              <a:t> by XYZ corporation...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51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between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“cause change position on a scale”</a:t>
            </a:r>
          </a:p>
          <a:p>
            <a:pPr marL="0" indent="0">
              <a:buNone/>
            </a:pPr>
            <a:r>
              <a:rPr lang="en-US" dirty="0"/>
              <a:t>Is Causative of: </a:t>
            </a:r>
            <a:r>
              <a:rPr lang="en-US" u="sng" dirty="0">
                <a:hlinkClick r:id="rId3"/>
              </a:rPr>
              <a:t>Change_position_on_a_scale</a:t>
            </a:r>
            <a:endParaRPr lang="en-US" u="sng" dirty="0"/>
          </a:p>
          <a:p>
            <a:pPr marL="0" indent="0">
              <a:buNone/>
            </a:pPr>
            <a:endParaRPr lang="en-US" dirty="0"/>
          </a:p>
          <a:p>
            <a:endParaRPr lang="en-US" i="1" dirty="0"/>
          </a:p>
          <a:p>
            <a:r>
              <a:rPr lang="en-US" i="1" dirty="0" err="1"/>
              <a:t>add.v</a:t>
            </a:r>
            <a:r>
              <a:rPr lang="en-US" i="1" dirty="0"/>
              <a:t>, </a:t>
            </a:r>
            <a:r>
              <a:rPr lang="en-US" i="1" dirty="0" err="1"/>
              <a:t>crank.v</a:t>
            </a:r>
            <a:r>
              <a:rPr lang="en-US" i="1" dirty="0"/>
              <a:t>, </a:t>
            </a:r>
            <a:r>
              <a:rPr lang="en-US" i="1" dirty="0" err="1"/>
              <a:t>curtail.v</a:t>
            </a:r>
            <a:r>
              <a:rPr lang="en-US" i="1" dirty="0"/>
              <a:t>, </a:t>
            </a:r>
            <a:r>
              <a:rPr lang="en-US" i="1" dirty="0" err="1"/>
              <a:t>cut.n</a:t>
            </a:r>
            <a:r>
              <a:rPr lang="en-US" i="1" dirty="0"/>
              <a:t>, </a:t>
            </a:r>
            <a:r>
              <a:rPr lang="en-US" i="1" dirty="0" err="1"/>
              <a:t>cut.v</a:t>
            </a:r>
            <a:r>
              <a:rPr lang="en-US" i="1" dirty="0"/>
              <a:t>, </a:t>
            </a:r>
            <a:r>
              <a:rPr lang="en-US" i="1" dirty="0" err="1"/>
              <a:t>decrease.v</a:t>
            </a:r>
            <a:r>
              <a:rPr lang="en-US" i="1" dirty="0"/>
              <a:t>, </a:t>
            </a:r>
            <a:r>
              <a:rPr lang="en-US" i="1" dirty="0" err="1"/>
              <a:t>development.n</a:t>
            </a:r>
            <a:r>
              <a:rPr lang="en-US" i="1" dirty="0"/>
              <a:t>, </a:t>
            </a:r>
            <a:r>
              <a:rPr lang="en-US" i="1" dirty="0" err="1"/>
              <a:t>diminish.v</a:t>
            </a:r>
            <a:r>
              <a:rPr lang="en-US" i="1" dirty="0"/>
              <a:t>, </a:t>
            </a:r>
            <a:r>
              <a:rPr lang="en-US" i="1" dirty="0" err="1"/>
              <a:t>double.v</a:t>
            </a:r>
            <a:r>
              <a:rPr lang="en-US" i="1" dirty="0"/>
              <a:t>, </a:t>
            </a:r>
            <a:r>
              <a:rPr lang="en-US" i="1" dirty="0" err="1"/>
              <a:t>drop.v</a:t>
            </a:r>
            <a:r>
              <a:rPr lang="en-US" i="1" dirty="0"/>
              <a:t>, </a:t>
            </a:r>
            <a:r>
              <a:rPr lang="en-US" i="1" dirty="0" err="1"/>
              <a:t>enhance.v</a:t>
            </a:r>
            <a:r>
              <a:rPr lang="en-US" i="1" dirty="0"/>
              <a:t>, </a:t>
            </a:r>
            <a:r>
              <a:rPr lang="en-US" i="1" dirty="0" err="1"/>
              <a:t>growth.n</a:t>
            </a:r>
            <a:r>
              <a:rPr lang="en-US" i="1" dirty="0"/>
              <a:t>, </a:t>
            </a:r>
            <a:r>
              <a:rPr lang="en-US" i="1" dirty="0" err="1"/>
              <a:t>increase.v</a:t>
            </a:r>
            <a:r>
              <a:rPr lang="en-US" i="1" dirty="0"/>
              <a:t>, knock </a:t>
            </a:r>
            <a:r>
              <a:rPr lang="en-US" i="1" dirty="0" err="1"/>
              <a:t>down.v</a:t>
            </a:r>
            <a:r>
              <a:rPr lang="en-US" i="1" dirty="0"/>
              <a:t>, </a:t>
            </a:r>
            <a:r>
              <a:rPr lang="en-US" i="1" dirty="0" err="1"/>
              <a:t>lower.v</a:t>
            </a:r>
            <a:r>
              <a:rPr lang="en-US" i="1" dirty="0"/>
              <a:t>, </a:t>
            </a:r>
            <a:r>
              <a:rPr lang="en-US" i="1" dirty="0" err="1"/>
              <a:t>move.v</a:t>
            </a:r>
            <a:r>
              <a:rPr lang="en-US" i="1" dirty="0"/>
              <a:t>, </a:t>
            </a:r>
            <a:r>
              <a:rPr lang="en-US" i="1" dirty="0" err="1"/>
              <a:t>promote.v</a:t>
            </a:r>
            <a:r>
              <a:rPr lang="en-US" i="1" dirty="0"/>
              <a:t>, </a:t>
            </a:r>
            <a:r>
              <a:rPr lang="en-US" i="1" dirty="0" err="1"/>
              <a:t>push.n</a:t>
            </a:r>
            <a:r>
              <a:rPr lang="en-US" i="1" dirty="0"/>
              <a:t>, </a:t>
            </a:r>
            <a:r>
              <a:rPr lang="en-US" i="1" dirty="0" err="1"/>
              <a:t>push.v</a:t>
            </a:r>
            <a:r>
              <a:rPr lang="en-US" i="1" dirty="0"/>
              <a:t>, </a:t>
            </a:r>
            <a:r>
              <a:rPr lang="en-US" i="1" dirty="0" err="1"/>
              <a:t>raise.v</a:t>
            </a:r>
            <a:r>
              <a:rPr lang="en-US" i="1" dirty="0"/>
              <a:t>, </a:t>
            </a:r>
            <a:r>
              <a:rPr lang="en-US" i="1" dirty="0" err="1"/>
              <a:t>reduce.v</a:t>
            </a:r>
            <a:r>
              <a:rPr lang="en-US" i="1" dirty="0"/>
              <a:t>, </a:t>
            </a:r>
            <a:r>
              <a:rPr lang="en-US" i="1" dirty="0" err="1"/>
              <a:t>reduction.n</a:t>
            </a:r>
            <a:r>
              <a:rPr lang="en-US" i="1" dirty="0"/>
              <a:t>, </a:t>
            </a:r>
            <a:r>
              <a:rPr lang="en-US" i="1" dirty="0" err="1"/>
              <a:t>slash.v</a:t>
            </a:r>
            <a:r>
              <a:rPr lang="en-US" i="1" dirty="0"/>
              <a:t>, step </a:t>
            </a:r>
            <a:r>
              <a:rPr lang="en-US" i="1" dirty="0" err="1"/>
              <a:t>up.v</a:t>
            </a:r>
            <a:r>
              <a:rPr lang="en-US" i="1" dirty="0"/>
              <a:t>, </a:t>
            </a:r>
            <a:r>
              <a:rPr lang="en-US" i="1" dirty="0" err="1"/>
              <a:t>swell.v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7" y="3077570"/>
            <a:ext cx="9485959" cy="56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202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 between frames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6" y="1701800"/>
            <a:ext cx="9550400" cy="430704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010401" y="6273801"/>
            <a:ext cx="3460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Figure from Das et al 2010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9231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Shallow Semantic Representation: Semantic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800" y="1803400"/>
            <a:ext cx="10464800" cy="16256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Predicates</a:t>
            </a:r>
            <a:r>
              <a:rPr lang="en-US" dirty="0"/>
              <a:t> (bought, sold, purchase) </a:t>
            </a:r>
            <a:r>
              <a:rPr lang="en-US" dirty="0">
                <a:highlight>
                  <a:srgbClr val="FFFF00"/>
                </a:highlight>
              </a:rPr>
              <a:t>represent an </a:t>
            </a:r>
            <a:r>
              <a:rPr lang="en-US" b="1" dirty="0">
                <a:highlight>
                  <a:srgbClr val="FFFF00"/>
                </a:highlight>
              </a:rPr>
              <a:t>event</a:t>
            </a:r>
          </a:p>
          <a:p>
            <a:pPr marL="0" indent="0">
              <a:buNone/>
            </a:pPr>
            <a:r>
              <a:rPr lang="en-US" b="1" dirty="0">
                <a:highlight>
                  <a:srgbClr val="FFFF00"/>
                </a:highlight>
              </a:rPr>
              <a:t>semantic roles </a:t>
            </a:r>
            <a:r>
              <a:rPr lang="en-US" dirty="0">
                <a:highlight>
                  <a:srgbClr val="FFFF00"/>
                </a:highlight>
              </a:rPr>
              <a:t>express the </a:t>
            </a:r>
            <a:r>
              <a:rPr lang="en-US" i="1" dirty="0">
                <a:solidFill>
                  <a:srgbClr val="0070C0"/>
                </a:solidFill>
              </a:rPr>
              <a:t>abstract role </a:t>
            </a:r>
            <a:r>
              <a:rPr lang="en-US" dirty="0"/>
              <a:t>that </a:t>
            </a:r>
            <a:r>
              <a:rPr lang="en-US" i="1" dirty="0">
                <a:solidFill>
                  <a:srgbClr val="0070C0"/>
                </a:solidFill>
              </a:rPr>
              <a:t>arguments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of a predicate can take in the 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37733" y="5264891"/>
            <a:ext cx="132876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buyer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54866" y="5264891"/>
            <a:ext cx="254755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proto-agent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09936" y="5249941"/>
            <a:ext cx="130247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agent</a:t>
            </a: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1219201" y="4850712"/>
            <a:ext cx="9757985" cy="0"/>
          </a:xfrm>
          <a:prstGeom prst="straightConnector1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5400" cap="flat" cmpd="sng" algn="ctr">
            <a:solidFill>
              <a:schemeClr val="tx1"/>
            </a:solidFill>
            <a:prstDash val="solid"/>
            <a:miter lim="800000"/>
            <a:headEnd type="triangle" w="med" len="lg"/>
            <a:tailEnd type="triangle" w="med" len="lg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914400" y="4062809"/>
            <a:ext cx="280256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More specific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71799" y="4062809"/>
            <a:ext cx="280198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More general</a:t>
            </a:r>
          </a:p>
        </p:txBody>
      </p:sp>
    </p:spTree>
    <p:extLst>
      <p:ext uri="{BB962C8B-B14F-4D97-AF65-F5344CB8AC3E}">
        <p14:creationId xmlns:p14="http://schemas.microsoft.com/office/powerpoint/2010/main" val="2002789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Semantic Roles</a:t>
            </a:r>
          </a:p>
        </p:txBody>
      </p:sp>
    </p:spTree>
    <p:extLst>
      <p:ext uri="{BB962C8B-B14F-4D97-AF65-F5344CB8AC3E}">
        <p14:creationId xmlns:p14="http://schemas.microsoft.com/office/powerpoint/2010/main" val="123046032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to semantic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803400"/>
            <a:ext cx="10566400" cy="4673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Neo-</a:t>
            </a:r>
            <a:r>
              <a:rPr lang="en-US" dirty="0" err="1"/>
              <a:t>Davidsonian</a:t>
            </a:r>
            <a:r>
              <a:rPr lang="en-US" dirty="0"/>
              <a:t> </a:t>
            </a:r>
            <a:r>
              <a:rPr lang="en-US" sz="3200" i="1" dirty="0">
                <a:solidFill>
                  <a:srgbClr val="0070C0"/>
                </a:solidFill>
              </a:rPr>
              <a:t>event representation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457189" lvl="1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Sasha broke the window</a:t>
            </a:r>
          </a:p>
          <a:p>
            <a:pPr marL="457189" lvl="1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Pat opened the door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Subjects of break and open: </a:t>
            </a:r>
            <a:r>
              <a:rPr lang="en-US" b="1" dirty="0"/>
              <a:t>Breaker</a:t>
            </a:r>
            <a:r>
              <a:rPr lang="en-US" dirty="0"/>
              <a:t> and </a:t>
            </a:r>
            <a:r>
              <a:rPr lang="en-US" b="1" dirty="0"/>
              <a:t>Opener</a:t>
            </a:r>
          </a:p>
          <a:p>
            <a:pPr marL="0" indent="0">
              <a:buNone/>
            </a:pPr>
            <a:r>
              <a:rPr lang="en-US" b="1" dirty="0"/>
              <a:t>Deep roles </a:t>
            </a:r>
            <a:r>
              <a:rPr lang="en-US" dirty="0"/>
              <a:t>specific to each event (breaking, opening)</a:t>
            </a:r>
          </a:p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Hard to reason about them for NLU applications like QA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0" y="6273800"/>
            <a:ext cx="4064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533" y="2921000"/>
            <a:ext cx="5210387" cy="158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1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Thematic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Breaker</a:t>
            </a:r>
            <a:r>
              <a:rPr lang="en-US" dirty="0"/>
              <a:t> and </a:t>
            </a:r>
            <a:r>
              <a:rPr lang="en-US" b="1" dirty="0"/>
              <a:t>Opener</a:t>
            </a:r>
            <a:r>
              <a:rPr lang="en-US" dirty="0"/>
              <a:t> have something in common!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Volitional actors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Often animate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Direct causal responsibility for their events</a:t>
            </a:r>
          </a:p>
          <a:p>
            <a:r>
              <a:rPr lang="en-US" dirty="0">
                <a:highlight>
                  <a:srgbClr val="FFFF00"/>
                </a:highlight>
              </a:rPr>
              <a:t>Thematic roles are a way to capture this </a:t>
            </a:r>
            <a:r>
              <a:rPr lang="en-US" i="1" dirty="0">
                <a:solidFill>
                  <a:srgbClr val="0070C0"/>
                </a:solidFill>
              </a:rPr>
              <a:t>semantic commonality </a:t>
            </a:r>
            <a:r>
              <a:rPr lang="en-US" dirty="0"/>
              <a:t>between </a:t>
            </a:r>
            <a:r>
              <a:rPr lang="en-US" i="1" dirty="0"/>
              <a:t>Breakers </a:t>
            </a:r>
            <a:r>
              <a:rPr lang="en-US" dirty="0"/>
              <a:t>and </a:t>
            </a:r>
            <a:r>
              <a:rPr lang="en-US" i="1" dirty="0"/>
              <a:t>Openers</a:t>
            </a:r>
            <a:r>
              <a:rPr lang="en-US" dirty="0"/>
              <a:t>. </a:t>
            </a:r>
          </a:p>
          <a:p>
            <a:r>
              <a:rPr lang="en-US" dirty="0"/>
              <a:t>They are both </a:t>
            </a:r>
            <a:r>
              <a:rPr lang="en-US" cap="small" dirty="0">
                <a:solidFill>
                  <a:srgbClr val="0070C0"/>
                </a:solidFill>
              </a:rPr>
              <a:t>agents</a:t>
            </a:r>
            <a:r>
              <a:rPr lang="en-US" cap="small" dirty="0"/>
              <a:t>. </a:t>
            </a:r>
          </a:p>
          <a:p>
            <a:pPr lvl="1"/>
            <a:r>
              <a:rPr lang="en-US" dirty="0"/>
              <a:t>volitional involvement in the event or state</a:t>
            </a:r>
            <a:endParaRPr lang="en-US" cap="small" dirty="0"/>
          </a:p>
          <a:p>
            <a:r>
              <a:rPr lang="en-US" dirty="0">
                <a:highlight>
                  <a:srgbClr val="FFFF00"/>
                </a:highlight>
              </a:rPr>
              <a:t>The </a:t>
            </a:r>
            <a:r>
              <a:rPr lang="en-US" i="1" dirty="0" err="1">
                <a:highlight>
                  <a:srgbClr val="FFFF00"/>
                </a:highlight>
              </a:rPr>
              <a:t>BrokenThing</a:t>
            </a:r>
            <a:r>
              <a:rPr lang="en-US" i="1" dirty="0">
                <a:highlight>
                  <a:srgbClr val="FFFF00"/>
                </a:highlight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and </a:t>
            </a:r>
            <a:r>
              <a:rPr lang="en-US" i="1" dirty="0" err="1">
                <a:highlight>
                  <a:srgbClr val="FFFF00"/>
                </a:highlight>
              </a:rPr>
              <a:t>OpenedThing</a:t>
            </a:r>
            <a:r>
              <a:rPr lang="en-US" dirty="0">
                <a:highlight>
                  <a:srgbClr val="FFFF00"/>
                </a:highlight>
              </a:rPr>
              <a:t>, are</a:t>
            </a:r>
            <a:r>
              <a:rPr lang="en-US" dirty="0"/>
              <a:t> </a:t>
            </a:r>
            <a:r>
              <a:rPr lang="en-US" cap="small" dirty="0">
                <a:solidFill>
                  <a:srgbClr val="0070C0"/>
                </a:solidFill>
              </a:rPr>
              <a:t>themes</a:t>
            </a:r>
            <a:r>
              <a:rPr lang="en-US" cap="small" dirty="0"/>
              <a:t>.</a:t>
            </a:r>
            <a:endParaRPr lang="en-US" dirty="0"/>
          </a:p>
          <a:p>
            <a:pPr lvl="1"/>
            <a:r>
              <a:rPr lang="en-US" dirty="0"/>
              <a:t>prototypically inanimate objects affected in some way by the action</a:t>
            </a:r>
            <a:endParaRPr lang="en-US" cap="small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3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287008"/>
            <a:ext cx="9956800" cy="990600"/>
          </a:xfrm>
        </p:spPr>
        <p:txBody>
          <a:bodyPr/>
          <a:lstStyle/>
          <a:p>
            <a:r>
              <a:rPr lang="en-US" dirty="0"/>
              <a:t>Thematic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71133"/>
            <a:ext cx="11379200" cy="444500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One of the oldest linguistic models</a:t>
            </a:r>
          </a:p>
          <a:p>
            <a:pPr lvl="1"/>
            <a:r>
              <a:rPr lang="en-US" dirty="0"/>
              <a:t>Indian grammarian Panini between the 7th and 4th centuries BCE </a:t>
            </a:r>
          </a:p>
          <a:p>
            <a:r>
              <a:rPr lang="en-US" dirty="0"/>
              <a:t>Modern formulation from Fillmore (1966,1968), Gruber (1965)</a:t>
            </a:r>
          </a:p>
          <a:p>
            <a:pPr lvl="1"/>
            <a:r>
              <a:rPr lang="en-US" dirty="0"/>
              <a:t>Fillmore influenced by Lucien </a:t>
            </a:r>
            <a:r>
              <a:rPr lang="en-US" dirty="0" err="1"/>
              <a:t>Tesnière’s</a:t>
            </a:r>
            <a:r>
              <a:rPr lang="en-US" dirty="0"/>
              <a:t> (1959) </a:t>
            </a:r>
            <a:r>
              <a:rPr lang="en-US" i="1" dirty="0" err="1"/>
              <a:t>Éléments</a:t>
            </a:r>
            <a:r>
              <a:rPr lang="en-US" i="1" dirty="0"/>
              <a:t> de </a:t>
            </a:r>
            <a:r>
              <a:rPr lang="en-US" i="1" dirty="0" err="1"/>
              <a:t>Syntaxe</a:t>
            </a:r>
            <a:r>
              <a:rPr lang="en-US" i="1" dirty="0"/>
              <a:t> </a:t>
            </a:r>
            <a:r>
              <a:rPr lang="en-US" i="1" dirty="0" err="1"/>
              <a:t>Structurale</a:t>
            </a:r>
            <a:r>
              <a:rPr lang="en-US" i="1" dirty="0"/>
              <a:t>, </a:t>
            </a:r>
            <a:r>
              <a:rPr lang="en-US" dirty="0"/>
              <a:t>the book that introduced dependency grammar</a:t>
            </a:r>
          </a:p>
          <a:p>
            <a:pPr lvl="1"/>
            <a:r>
              <a:rPr lang="en-US" dirty="0"/>
              <a:t>Fillmore first referred to roles as </a:t>
            </a:r>
            <a:r>
              <a:rPr lang="en-US" i="1" dirty="0" err="1">
                <a:solidFill>
                  <a:srgbClr val="0070C0"/>
                </a:solidFill>
              </a:rPr>
              <a:t>actants</a:t>
            </a:r>
            <a:r>
              <a:rPr lang="en-US" i="1" dirty="0">
                <a:solidFill>
                  <a:srgbClr val="0070C0"/>
                </a:solidFill>
              </a:rPr>
              <a:t> </a:t>
            </a:r>
            <a:r>
              <a:rPr lang="en-US" dirty="0"/>
              <a:t>(Fillmore, 1966) but switched to the term </a:t>
            </a:r>
            <a:r>
              <a:rPr lang="en-US" i="1" dirty="0">
                <a:solidFill>
                  <a:srgbClr val="0070C0"/>
                </a:solidFill>
              </a:rPr>
              <a:t>case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85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287008"/>
            <a:ext cx="9956800" cy="990600"/>
          </a:xfrm>
        </p:spPr>
        <p:txBody>
          <a:bodyPr/>
          <a:lstStyle/>
          <a:p>
            <a:r>
              <a:rPr lang="en-US" dirty="0"/>
              <a:t>Thematic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553204"/>
            <a:ext cx="11379200" cy="4445000"/>
          </a:xfrm>
        </p:spPr>
        <p:txBody>
          <a:bodyPr/>
          <a:lstStyle/>
          <a:p>
            <a:r>
              <a:rPr lang="en-US" dirty="0"/>
              <a:t>A typical set: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2" y="2467605"/>
            <a:ext cx="7108837" cy="28819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0" y="2413001"/>
            <a:ext cx="5486400" cy="292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92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17726</TotalTime>
  <Words>1385</Words>
  <Application>Microsoft Macintosh PowerPoint</Application>
  <PresentationFormat>Widescreen</PresentationFormat>
  <Paragraphs>226</Paragraphs>
  <Slides>31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DengXian</vt:lpstr>
      <vt:lpstr>ＭＳ Ｐゴシック</vt:lpstr>
      <vt:lpstr>Arial</vt:lpstr>
      <vt:lpstr>Calibri</vt:lpstr>
      <vt:lpstr>Calibri (Headings)</vt:lpstr>
      <vt:lpstr>Calibri Light</vt:lpstr>
      <vt:lpstr>Lucida Sans</vt:lpstr>
      <vt:lpstr>Mangal</vt:lpstr>
      <vt:lpstr>Times</vt:lpstr>
      <vt:lpstr>Times New Roman</vt:lpstr>
      <vt:lpstr>Office Theme</vt:lpstr>
      <vt:lpstr>Lecture 15: Semantic Role Labeling </vt:lpstr>
      <vt:lpstr>Semantic Role Labeling</vt:lpstr>
      <vt:lpstr>Can we figure out that these have the same meaning?</vt:lpstr>
      <vt:lpstr>A Shallow Semantic Representation: Semantic Roles</vt:lpstr>
      <vt:lpstr>Semantic Role Labeling</vt:lpstr>
      <vt:lpstr>Getting to semantic roles</vt:lpstr>
      <vt:lpstr>Thematic roles</vt:lpstr>
      <vt:lpstr>Thematic roles</vt:lpstr>
      <vt:lpstr>Thematic roles</vt:lpstr>
      <vt:lpstr>Thematic grid, case frame, θ-grid</vt:lpstr>
      <vt:lpstr>Diathesis alternations (or verb alternation)</vt:lpstr>
      <vt:lpstr>Problems with Thematic Roles</vt:lpstr>
      <vt:lpstr>Alternatives to thematic roles</vt:lpstr>
      <vt:lpstr>Semantic Role Labeling</vt:lpstr>
      <vt:lpstr>PropBank</vt:lpstr>
      <vt:lpstr>PropBank Roles</vt:lpstr>
      <vt:lpstr>PropBank Roles</vt:lpstr>
      <vt:lpstr>PropBank Frame Files</vt:lpstr>
      <vt:lpstr>Advantage of a ProbBank Labeling</vt:lpstr>
      <vt:lpstr>Modifiers or adjuncts of the predicate: Arg-M</vt:lpstr>
      <vt:lpstr>PropBanking a Sentence</vt:lpstr>
      <vt:lpstr>The same parse tree PropBanked</vt:lpstr>
      <vt:lpstr>Annotated PropBank Data</vt:lpstr>
      <vt:lpstr>Semantic Role Labeling</vt:lpstr>
      <vt:lpstr>Capturing descriptions of the same event by different nouns/verbs</vt:lpstr>
      <vt:lpstr>FrameNet</vt:lpstr>
      <vt:lpstr>The “Change position on a scale” Frame</vt:lpstr>
      <vt:lpstr>The “Change position on a scale” Frame</vt:lpstr>
      <vt:lpstr>The “Change position on a scale” Frame</vt:lpstr>
      <vt:lpstr>Relation between frames</vt:lpstr>
      <vt:lpstr>Relations between frames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Distributional Lexical Semantics </dc:title>
  <dc:creator>Microsoft Office User</dc:creator>
  <cp:lastModifiedBy>Bashar Alhafni</cp:lastModifiedBy>
  <cp:revision>135</cp:revision>
  <cp:lastPrinted>2017-10-13T06:21:27Z</cp:lastPrinted>
  <dcterms:created xsi:type="dcterms:W3CDTF">2017-10-09T17:47:11Z</dcterms:created>
  <dcterms:modified xsi:type="dcterms:W3CDTF">2018-11-04T20:50:20Z</dcterms:modified>
</cp:coreProperties>
</file>

<file path=docProps/thumbnail.jpeg>
</file>